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2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17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84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14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1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14.png"/><Relationship Id="rId9" Type="http://schemas.openxmlformats.org/officeDocument/2006/relationships/image" Target="../media/image44.png"/><Relationship Id="rId1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17" y="0"/>
            <a:ext cx="12279368" cy="6907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76312"/>
            <a:ext cx="5715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1090613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290888"/>
            <a:ext cx="9144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4700588"/>
            <a:ext cx="5038725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4891088"/>
            <a:ext cx="190500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1975" y="4891088"/>
            <a:ext cx="17145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362700"/>
            <a:ext cx="12192000" cy="495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6543675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3200" y="6543675"/>
            <a:ext cx="85725" cy="13335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762000" y="1738313"/>
            <a:ext cx="3817620" cy="714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625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ADEGA </a:t>
            </a:r>
            <a:r>
              <a:rPr lang="en-US" sz="450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101</a:t>
            </a:r>
            <a:endParaRPr lang="en-US" sz="4500" dirty="0"/>
          </a:p>
        </p:txBody>
      </p:sp>
      <p:sp>
        <p:nvSpPr>
          <p:cNvPr id="15" name="Text 1"/>
          <p:cNvSpPr/>
          <p:nvPr/>
        </p:nvSpPr>
        <p:spPr>
          <a:xfrm>
            <a:off x="762000" y="2605088"/>
            <a:ext cx="1027557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Transformando a Hospitalidade e o Consumo de Vinhos</a:t>
            </a:r>
            <a:endParaRPr lang="en-US" sz="2700" dirty="0"/>
          </a:p>
        </p:txBody>
      </p:sp>
      <p:sp>
        <p:nvSpPr>
          <p:cNvPr id="16" name="Text 2"/>
          <p:cNvSpPr/>
          <p:nvPr/>
        </p:nvSpPr>
        <p:spPr>
          <a:xfrm>
            <a:off x="762000" y="3633788"/>
            <a:ext cx="64008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 Inteligente de Autoatendimento de Vinhos para Hospedagens por Temporada</a:t>
            </a:r>
            <a:endParaRPr lang="en-US" sz="1800" dirty="0"/>
          </a:p>
        </p:txBody>
      </p:sp>
      <p:sp>
        <p:nvSpPr>
          <p:cNvPr id="17" name="Text 3"/>
          <p:cNvSpPr/>
          <p:nvPr/>
        </p:nvSpPr>
        <p:spPr>
          <a:xfrm>
            <a:off x="1181100" y="4852988"/>
            <a:ext cx="5680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Oportunidade de Investimento |  22/10/2025</a:t>
            </a:r>
            <a:endParaRPr lang="en-US" sz="1500" dirty="0"/>
          </a:p>
        </p:txBody>
      </p:sp>
      <p:sp>
        <p:nvSpPr>
          <p:cNvPr id="18" name="Text 4"/>
          <p:cNvSpPr/>
          <p:nvPr/>
        </p:nvSpPr>
        <p:spPr>
          <a:xfrm>
            <a:off x="342900" y="6515100"/>
            <a:ext cx="13144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Rodada Seed</a:t>
            </a:r>
            <a:endParaRPr lang="en-US" sz="105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4B20DF55-6BF0-E370-8AE8-EED744BDF372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2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6117" y="-49144"/>
            <a:ext cx="12191999" cy="6893031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>
            <a:off x="10525125" y="6515100"/>
            <a:ext cx="2011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Hospitality Innovation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91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954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90700"/>
            <a:ext cx="5486400" cy="1066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62150"/>
            <a:ext cx="285750" cy="285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009900"/>
            <a:ext cx="54864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229100"/>
            <a:ext cx="5486400" cy="1066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400550"/>
            <a:ext cx="247650" cy="285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448300"/>
            <a:ext cx="5486400" cy="1066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5619750"/>
            <a:ext cx="247650" cy="285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1295400"/>
            <a:ext cx="228600" cy="228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790700"/>
            <a:ext cx="5486400" cy="3619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438400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85750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327660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3695700"/>
            <a:ext cx="23812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4191000"/>
            <a:ext cx="5029200" cy="9906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Tecnologia que Gera Experiência e Lucro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800100" y="12573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Produto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1047750" y="1943100"/>
            <a:ext cx="4743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Autoatendimento 24h</a:t>
            </a:r>
            <a:endParaRPr lang="en-US" sz="1350" dirty="0"/>
          </a:p>
        </p:txBody>
      </p:sp>
      <p:sp>
        <p:nvSpPr>
          <p:cNvPr id="22" name="Text 3"/>
          <p:cNvSpPr/>
          <p:nvPr/>
        </p:nvSpPr>
        <p:spPr>
          <a:xfrm>
            <a:off x="1047750" y="2247900"/>
            <a:ext cx="4743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Acesso e consumo de vinhos a qualquer momento, sem intervenção do anfitrião.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762000" y="31623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 Energia</a:t>
            </a:r>
            <a:endParaRPr lang="en-US" sz="1350" dirty="0"/>
          </a:p>
        </p:txBody>
      </p:sp>
      <p:sp>
        <p:nvSpPr>
          <p:cNvPr id="24" name="Text 5"/>
          <p:cNvSpPr/>
          <p:nvPr/>
        </p:nvSpPr>
        <p:spPr>
          <a:xfrm>
            <a:off x="762000" y="34671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otimizado para operar de forma eficiente, minimizando a dependência de energia.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1009650" y="4381500"/>
            <a:ext cx="57378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Pagamento via QR Code/Celular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1009650" y="4686300"/>
            <a:ext cx="478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 de pagamento moderno e acessível, alinhado às tendências de consumo digital.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1009650" y="5600700"/>
            <a:ext cx="57378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Segurança Total (Cadeados)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1009650" y="5905500"/>
            <a:ext cx="47815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Proteção da integridade dos produtos e segurança do equipamento.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6591300" y="12573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Mercado-Alvo</a:t>
            </a:r>
            <a:endParaRPr lang="en-US" sz="1800" dirty="0"/>
          </a:p>
        </p:txBody>
      </p:sp>
      <p:sp>
        <p:nvSpPr>
          <p:cNvPr id="30" name="Text 11"/>
          <p:cNvSpPr/>
          <p:nvPr/>
        </p:nvSpPr>
        <p:spPr>
          <a:xfrm>
            <a:off x="6477000" y="2019300"/>
            <a:ext cx="6035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Anfitriões de Aluguel por Temporada</a:t>
            </a:r>
            <a:endParaRPr lang="en-US" sz="1500" dirty="0"/>
          </a:p>
        </p:txBody>
      </p:sp>
      <p:sp>
        <p:nvSpPr>
          <p:cNvPr id="31" name="Text 12"/>
          <p:cNvSpPr/>
          <p:nvPr/>
        </p:nvSpPr>
        <p:spPr>
          <a:xfrm>
            <a:off x="6848475" y="2457450"/>
            <a:ext cx="43776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Plataformas como Airbnb, Booking.com e VRBO</a:t>
            </a:r>
            <a:endParaRPr lang="en-US" sz="1200" dirty="0"/>
          </a:p>
        </p:txBody>
      </p:sp>
      <p:sp>
        <p:nvSpPr>
          <p:cNvPr id="32" name="Text 13"/>
          <p:cNvSpPr/>
          <p:nvPr/>
        </p:nvSpPr>
        <p:spPr>
          <a:xfrm>
            <a:off x="6819900" y="2876550"/>
            <a:ext cx="35204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Segmento em constante crescimento</a:t>
            </a:r>
            <a:endParaRPr lang="en-US" sz="1200" dirty="0"/>
          </a:p>
        </p:txBody>
      </p:sp>
      <p:sp>
        <p:nvSpPr>
          <p:cNvPr id="33" name="Text 14"/>
          <p:cNvSpPr/>
          <p:nvPr/>
        </p:nvSpPr>
        <p:spPr>
          <a:xfrm>
            <a:off x="6819900" y="329565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Busca por diferenciais para atrair hóspedes</a:t>
            </a:r>
            <a:endParaRPr lang="en-US" sz="1200" dirty="0"/>
          </a:p>
        </p:txBody>
      </p:sp>
      <p:sp>
        <p:nvSpPr>
          <p:cNvPr id="34" name="Text 15"/>
          <p:cNvSpPr/>
          <p:nvPr/>
        </p:nvSpPr>
        <p:spPr>
          <a:xfrm>
            <a:off x="6867525" y="3714750"/>
            <a:ext cx="3874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Solução que preenche lacuna no mercado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6629400" y="4343400"/>
            <a:ext cx="4724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"Adega 101 se posiciona como uma solução que atende a essa lacuna, oferecendo um serviço premium de vinhos que eleva o nível da estadia e gera receita adicional para os anfitriões."</a:t>
            </a:r>
            <a:endParaRPr lang="en-US" sz="1200" dirty="0"/>
          </a:p>
        </p:txBody>
      </p:sp>
      <p:sp>
        <p:nvSpPr>
          <p:cNvPr id="36" name="Text 17"/>
          <p:cNvSpPr/>
          <p:nvPr/>
        </p:nvSpPr>
        <p:spPr>
          <a:xfrm>
            <a:off x="457200" y="6743700"/>
            <a:ext cx="857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ADEGA 101</a:t>
            </a:r>
            <a:endParaRPr lang="en-US" sz="1050" dirty="0"/>
          </a:p>
        </p:txBody>
      </p:sp>
      <p:sp>
        <p:nvSpPr>
          <p:cNvPr id="37" name="Text 18"/>
          <p:cNvSpPr/>
          <p:nvPr/>
        </p:nvSpPr>
        <p:spPr>
          <a:xfrm>
            <a:off x="11525250" y="6743700"/>
            <a:ext cx="251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2/6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77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19200"/>
            <a:ext cx="257175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781300"/>
            <a:ext cx="5524500" cy="1066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952750"/>
            <a:ext cx="247650" cy="285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000500"/>
            <a:ext cx="55245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171950"/>
            <a:ext cx="285750" cy="285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219700"/>
            <a:ext cx="5524500" cy="1066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5391150"/>
            <a:ext cx="219075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1181100"/>
            <a:ext cx="5524500" cy="5219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7550" y="2038350"/>
            <a:ext cx="3810000" cy="1905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432435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3400" y="43243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7900" y="43243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4724400"/>
            <a:ext cx="5067300" cy="1447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52197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55245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300" y="5829300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Receita Recorrente e Margens Atrativas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828675" y="1181100"/>
            <a:ext cx="6629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O Triplo Fluxo de Caixa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457200" y="1638300"/>
            <a:ext cx="55245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Adega 101 se destaca por um modelo de receita robusto e diversificado, focado na recorrência e em margens atrativas. Este modelo é construído sobre três pilares principais, garantindo um fluxo de caixa consistente e escalável.</a:t>
            </a:r>
            <a:endParaRPr lang="en-US" sz="1200" dirty="0"/>
          </a:p>
        </p:txBody>
      </p:sp>
      <p:sp>
        <p:nvSpPr>
          <p:cNvPr id="23" name="Text 3"/>
          <p:cNvSpPr/>
          <p:nvPr/>
        </p:nvSpPr>
        <p:spPr>
          <a:xfrm>
            <a:off x="1009650" y="2933700"/>
            <a:ext cx="25260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Venda de Hardware</a:t>
            </a:r>
            <a:endParaRPr lang="en-US" sz="1350" dirty="0"/>
          </a:p>
        </p:txBody>
      </p:sp>
      <p:sp>
        <p:nvSpPr>
          <p:cNvPr id="24" name="Text 4"/>
          <p:cNvSpPr/>
          <p:nvPr/>
        </p:nvSpPr>
        <p:spPr>
          <a:xfrm>
            <a:off x="1009650" y="3238500"/>
            <a:ext cx="2526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Venda da Adega Física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1009650" y="3467100"/>
            <a:ext cx="2526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991B1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R$ 999,90 </a:t>
            </a:r>
            <a:r>
              <a:rPr lang="en-US" sz="1050" b="1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(Custo: R$ 390,00)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1047750" y="4152900"/>
            <a:ext cx="3211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Assinatura SaaS</a:t>
            </a:r>
            <a:endParaRPr lang="en-US" sz="1350" dirty="0"/>
          </a:p>
        </p:txBody>
      </p:sp>
      <p:sp>
        <p:nvSpPr>
          <p:cNvPr id="27" name="Text 7"/>
          <p:cNvSpPr/>
          <p:nvPr/>
        </p:nvSpPr>
        <p:spPr>
          <a:xfrm>
            <a:off x="1047750" y="4457700"/>
            <a:ext cx="3211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Serviço mensal de gestão e vendas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1047750" y="4686300"/>
            <a:ext cx="3211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991B1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R$ 29,99/mês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981075" y="5372100"/>
            <a:ext cx="32804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Fee sobre Transações</a:t>
            </a:r>
            <a:endParaRPr lang="en-US" sz="1350" dirty="0"/>
          </a:p>
        </p:txBody>
      </p:sp>
      <p:sp>
        <p:nvSpPr>
          <p:cNvPr id="30" name="Text 10"/>
          <p:cNvSpPr/>
          <p:nvPr/>
        </p:nvSpPr>
        <p:spPr>
          <a:xfrm>
            <a:off x="981075" y="5676900"/>
            <a:ext cx="32804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Taxa sobre o valor total do consumo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981075" y="5905500"/>
            <a:ext cx="32804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991B1B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3% sobre o valor das compras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5932170" y="1409700"/>
            <a:ext cx="6080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Distribuição da Receita</a:t>
            </a:r>
            <a:endParaRPr lang="en-US" sz="1500" dirty="0"/>
          </a:p>
        </p:txBody>
      </p:sp>
      <p:sp>
        <p:nvSpPr>
          <p:cNvPr id="33" name="Text 13"/>
          <p:cNvSpPr/>
          <p:nvPr/>
        </p:nvSpPr>
        <p:spPr>
          <a:xfrm>
            <a:off x="6667500" y="4305300"/>
            <a:ext cx="7772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</a:t>
            </a:r>
            <a:endParaRPr lang="en-US" sz="1050" dirty="0"/>
          </a:p>
        </p:txBody>
      </p:sp>
      <p:sp>
        <p:nvSpPr>
          <p:cNvPr id="34" name="Text 14"/>
          <p:cNvSpPr/>
          <p:nvPr/>
        </p:nvSpPr>
        <p:spPr>
          <a:xfrm>
            <a:off x="8382000" y="4305300"/>
            <a:ext cx="3886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SaaS</a:t>
            </a:r>
            <a:endParaRPr lang="en-US" sz="1050" dirty="0"/>
          </a:p>
        </p:txBody>
      </p:sp>
      <p:sp>
        <p:nvSpPr>
          <p:cNvPr id="35" name="Text 15"/>
          <p:cNvSpPr/>
          <p:nvPr/>
        </p:nvSpPr>
        <p:spPr>
          <a:xfrm>
            <a:off x="10096500" y="4305300"/>
            <a:ext cx="8801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Transações</a:t>
            </a:r>
            <a:endParaRPr lang="en-US" sz="1050" dirty="0"/>
          </a:p>
        </p:txBody>
      </p:sp>
      <p:sp>
        <p:nvSpPr>
          <p:cNvPr id="36" name="Text 16"/>
          <p:cNvSpPr/>
          <p:nvPr/>
        </p:nvSpPr>
        <p:spPr>
          <a:xfrm>
            <a:off x="6591300" y="4876800"/>
            <a:ext cx="4762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Benefícios do Modelo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6819900" y="5181600"/>
            <a:ext cx="3291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Alta margem na venda do hardware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6819900" y="5486400"/>
            <a:ext cx="2617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Receita recorrente previsível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6819900" y="5791200"/>
            <a:ext cx="2777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Estrutura resiliente e escalável</a:t>
            </a:r>
            <a:endParaRPr lang="en-US" sz="1200" dirty="0"/>
          </a:p>
        </p:txBody>
      </p:sp>
      <p:sp>
        <p:nvSpPr>
          <p:cNvPr id="40" name="Text 20"/>
          <p:cNvSpPr/>
          <p:nvPr/>
        </p:nvSpPr>
        <p:spPr>
          <a:xfrm>
            <a:off x="457200" y="6629400"/>
            <a:ext cx="857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ADEGA 101</a:t>
            </a:r>
            <a:endParaRPr lang="en-US" sz="1050" dirty="0"/>
          </a:p>
        </p:txBody>
      </p:sp>
      <p:sp>
        <p:nvSpPr>
          <p:cNvPr id="41" name="Text 21"/>
          <p:cNvSpPr/>
          <p:nvPr/>
        </p:nvSpPr>
        <p:spPr>
          <a:xfrm>
            <a:off x="11525250" y="6629400"/>
            <a:ext cx="251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3/6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24000"/>
            <a:ext cx="5486400" cy="990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847850"/>
            <a:ext cx="3429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743200"/>
            <a:ext cx="5486400" cy="990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3067050"/>
            <a:ext cx="34290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62400"/>
            <a:ext cx="5486400" cy="990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286250"/>
            <a:ext cx="257175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181100"/>
            <a:ext cx="5486400" cy="411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447800"/>
            <a:ext cx="257175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6600" y="1866900"/>
            <a:ext cx="3810000" cy="2857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914900"/>
            <a:ext cx="114300" cy="11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8701" y="4914900"/>
            <a:ext cx="114300" cy="114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80550" y="4914900"/>
            <a:ext cx="114300" cy="114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5524500"/>
            <a:ext cx="11277600" cy="762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5705475"/>
            <a:ext cx="1143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Potencial de Receita no Ano 1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1181100" y="1714500"/>
            <a:ext cx="2434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Adegas Vendidas</a:t>
            </a:r>
            <a:endParaRPr lang="en-US" sz="1200" dirty="0"/>
          </a:p>
        </p:txBody>
      </p:sp>
      <p:sp>
        <p:nvSpPr>
          <p:cNvPr id="20" name="Text 2"/>
          <p:cNvSpPr/>
          <p:nvPr/>
        </p:nvSpPr>
        <p:spPr>
          <a:xfrm>
            <a:off x="1181100" y="1981200"/>
            <a:ext cx="243459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 unidades</a:t>
            </a:r>
            <a:endParaRPr lang="en-US" sz="2250" dirty="0"/>
          </a:p>
        </p:txBody>
      </p:sp>
      <p:sp>
        <p:nvSpPr>
          <p:cNvPr id="21" name="Text 3"/>
          <p:cNvSpPr/>
          <p:nvPr/>
        </p:nvSpPr>
        <p:spPr>
          <a:xfrm>
            <a:off x="1181100" y="2933700"/>
            <a:ext cx="218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Receita Total Estimada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181100" y="3200400"/>
            <a:ext cx="218313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R$ 625.926</a:t>
            </a:r>
            <a:endParaRPr lang="en-US" sz="2250" dirty="0"/>
          </a:p>
        </p:txBody>
      </p:sp>
      <p:sp>
        <p:nvSpPr>
          <p:cNvPr id="23" name="Text 5"/>
          <p:cNvSpPr/>
          <p:nvPr/>
        </p:nvSpPr>
        <p:spPr>
          <a:xfrm>
            <a:off x="1095375" y="4152900"/>
            <a:ext cx="2011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Margem Bruta Média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1095375" y="4419600"/>
            <a:ext cx="20116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~55%</a:t>
            </a:r>
            <a:endParaRPr lang="en-US" sz="2250" dirty="0"/>
          </a:p>
        </p:txBody>
      </p:sp>
      <p:sp>
        <p:nvSpPr>
          <p:cNvPr id="25" name="Text 7"/>
          <p:cNvSpPr/>
          <p:nvPr/>
        </p:nvSpPr>
        <p:spPr>
          <a:xfrm>
            <a:off x="6848475" y="1409700"/>
            <a:ext cx="60350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Distribuição da Receita</a:t>
            </a:r>
            <a:endParaRPr lang="en-US" sz="1800" dirty="0"/>
          </a:p>
        </p:txBody>
      </p:sp>
      <p:sp>
        <p:nvSpPr>
          <p:cNvPr id="26" name="Text 8"/>
          <p:cNvSpPr/>
          <p:nvPr/>
        </p:nvSpPr>
        <p:spPr>
          <a:xfrm>
            <a:off x="6667500" y="4876800"/>
            <a:ext cx="15544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Venda de Hardware</a:t>
            </a:r>
            <a:endParaRPr lang="en-US" sz="1050" dirty="0"/>
          </a:p>
        </p:txBody>
      </p:sp>
      <p:sp>
        <p:nvSpPr>
          <p:cNvPr id="27" name="Text 9"/>
          <p:cNvSpPr/>
          <p:nvPr/>
        </p:nvSpPr>
        <p:spPr>
          <a:xfrm>
            <a:off x="8369201" y="4876800"/>
            <a:ext cx="1268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Assinatura SaaS</a:t>
            </a:r>
            <a:endParaRPr lang="en-US" sz="1050" dirty="0"/>
          </a:p>
        </p:txBody>
      </p:sp>
      <p:sp>
        <p:nvSpPr>
          <p:cNvPr id="28" name="Text 10"/>
          <p:cNvSpPr/>
          <p:nvPr/>
        </p:nvSpPr>
        <p:spPr>
          <a:xfrm>
            <a:off x="10071050" y="4876800"/>
            <a:ext cx="17030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Fee sobre Transações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800100" y="56769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Este cenário base reflete a capacidade da Adega 101 de gerar valor substancial em um curto período, impulsionada pela demanda do mercado de aluguel por temporada e pela proposta de valor única do produto.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457200" y="6438900"/>
            <a:ext cx="857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ADEGA 101</a:t>
            </a:r>
            <a:endParaRPr lang="en-US" sz="1050" dirty="0"/>
          </a:p>
        </p:txBody>
      </p:sp>
      <p:sp>
        <p:nvSpPr>
          <p:cNvPr id="31" name="Text 13"/>
          <p:cNvSpPr/>
          <p:nvPr/>
        </p:nvSpPr>
        <p:spPr>
          <a:xfrm>
            <a:off x="11515725" y="6438900"/>
            <a:ext cx="2628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4/6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294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95400"/>
            <a:ext cx="257175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90700"/>
            <a:ext cx="5486400" cy="2247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0193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476500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293370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390900"/>
            <a:ext cx="5029200" cy="419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3533775"/>
            <a:ext cx="133350" cy="1333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1790700"/>
            <a:ext cx="5486400" cy="434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019300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2362200"/>
            <a:ext cx="50292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3390900"/>
            <a:ext cx="23812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3733800"/>
            <a:ext cx="50292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4762500"/>
            <a:ext cx="23812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5105400"/>
            <a:ext cx="50292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Proposta: Rodada Seed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828675" y="12573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Detalhes da Proposta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1028700" y="2038350"/>
            <a:ext cx="1108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Captação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4448175" y="2019300"/>
            <a:ext cx="152019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R$ 600 mil</a:t>
            </a:r>
            <a:endParaRPr lang="en-US" sz="1800" dirty="0"/>
          </a:p>
        </p:txBody>
      </p:sp>
      <p:sp>
        <p:nvSpPr>
          <p:cNvPr id="22" name="Text 4"/>
          <p:cNvSpPr/>
          <p:nvPr/>
        </p:nvSpPr>
        <p:spPr>
          <a:xfrm>
            <a:off x="1057275" y="2495550"/>
            <a:ext cx="1485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Participação</a:t>
            </a:r>
            <a:endParaRPr lang="en-US" sz="1500" dirty="0"/>
          </a:p>
        </p:txBody>
      </p:sp>
      <p:sp>
        <p:nvSpPr>
          <p:cNvPr id="23" name="Text 5"/>
          <p:cNvSpPr/>
          <p:nvPr/>
        </p:nvSpPr>
        <p:spPr>
          <a:xfrm>
            <a:off x="5095875" y="2476500"/>
            <a:ext cx="7429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~20%</a:t>
            </a:r>
            <a:endParaRPr lang="en-US" sz="1800" dirty="0"/>
          </a:p>
        </p:txBody>
      </p:sp>
      <p:sp>
        <p:nvSpPr>
          <p:cNvPr id="24" name="Text 6"/>
          <p:cNvSpPr/>
          <p:nvPr/>
        </p:nvSpPr>
        <p:spPr>
          <a:xfrm>
            <a:off x="1000125" y="2952750"/>
            <a:ext cx="11315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Valuation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3838575" y="2933700"/>
            <a:ext cx="22517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R$ 2,50 milhões</a:t>
            </a:r>
            <a:endParaRPr lang="en-US" sz="1800" dirty="0"/>
          </a:p>
        </p:txBody>
      </p:sp>
      <p:sp>
        <p:nvSpPr>
          <p:cNvPr id="26" name="Text 8"/>
          <p:cNvSpPr/>
          <p:nvPr/>
        </p:nvSpPr>
        <p:spPr>
          <a:xfrm>
            <a:off x="971550" y="3505200"/>
            <a:ext cx="57607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Baseado em 4x a receita projetada para o primeiro ano</a:t>
            </a:r>
            <a:endParaRPr lang="en-US" sz="1050" dirty="0"/>
          </a:p>
        </p:txBody>
      </p:sp>
      <p:sp>
        <p:nvSpPr>
          <p:cNvPr id="27" name="Text 9"/>
          <p:cNvSpPr/>
          <p:nvPr/>
        </p:nvSpPr>
        <p:spPr>
          <a:xfrm>
            <a:off x="6362700" y="1257300"/>
            <a:ext cx="65836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Utilização dos Recursos</a:t>
            </a:r>
            <a:endParaRPr lang="en-US" sz="1800" dirty="0"/>
          </a:p>
        </p:txBody>
      </p:sp>
      <p:sp>
        <p:nvSpPr>
          <p:cNvPr id="28" name="Text 10"/>
          <p:cNvSpPr/>
          <p:nvPr/>
        </p:nvSpPr>
        <p:spPr>
          <a:xfrm>
            <a:off x="6810375" y="2019300"/>
            <a:ext cx="18402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Escalar Produção</a:t>
            </a:r>
            <a:endParaRPr lang="en-US" sz="1350" dirty="0"/>
          </a:p>
        </p:txBody>
      </p:sp>
      <p:sp>
        <p:nvSpPr>
          <p:cNvPr id="29" name="Text 11"/>
          <p:cNvSpPr/>
          <p:nvPr/>
        </p:nvSpPr>
        <p:spPr>
          <a:xfrm>
            <a:off x="11134725" y="2019300"/>
            <a:ext cx="4457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30%</a:t>
            </a:r>
            <a:endParaRPr lang="en-US" sz="1350" dirty="0"/>
          </a:p>
        </p:txBody>
      </p:sp>
      <p:sp>
        <p:nvSpPr>
          <p:cNvPr id="30" name="Text 12"/>
          <p:cNvSpPr/>
          <p:nvPr/>
        </p:nvSpPr>
        <p:spPr>
          <a:xfrm>
            <a:off x="6477000" y="2590800"/>
            <a:ext cx="50292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Investimento em processos e infraestrutura para aumentar a capacidade de produção das adegas físicas, buscando otimização e redução de custos unitários.</a:t>
            </a:r>
            <a:endParaRPr lang="en-US" sz="1050" dirty="0"/>
          </a:p>
        </p:txBody>
      </p:sp>
      <p:sp>
        <p:nvSpPr>
          <p:cNvPr id="31" name="Text 13"/>
          <p:cNvSpPr/>
          <p:nvPr/>
        </p:nvSpPr>
        <p:spPr>
          <a:xfrm>
            <a:off x="6829425" y="3390900"/>
            <a:ext cx="3314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Expansão da Base de Anfitriões</a:t>
            </a:r>
            <a:endParaRPr lang="en-US" sz="1350" dirty="0"/>
          </a:p>
        </p:txBody>
      </p:sp>
      <p:sp>
        <p:nvSpPr>
          <p:cNvPr id="32" name="Text 14"/>
          <p:cNvSpPr/>
          <p:nvPr/>
        </p:nvSpPr>
        <p:spPr>
          <a:xfrm>
            <a:off x="11125200" y="3390900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40%</a:t>
            </a:r>
            <a:endParaRPr lang="en-US" sz="1350" dirty="0"/>
          </a:p>
        </p:txBody>
      </p:sp>
      <p:sp>
        <p:nvSpPr>
          <p:cNvPr id="33" name="Text 15"/>
          <p:cNvSpPr/>
          <p:nvPr/>
        </p:nvSpPr>
        <p:spPr>
          <a:xfrm>
            <a:off x="6477000" y="3962400"/>
            <a:ext cx="50292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Alocação de capital para estratégias de marketing e vendas focadas na aquisição de novos anfitriões de aluguel por temporada, ampliando a capilaridade do serviço.</a:t>
            </a:r>
            <a:endParaRPr lang="en-US" sz="1050" dirty="0"/>
          </a:p>
        </p:txBody>
      </p:sp>
      <p:sp>
        <p:nvSpPr>
          <p:cNvPr id="34" name="Text 16"/>
          <p:cNvSpPr/>
          <p:nvPr/>
        </p:nvSpPr>
        <p:spPr>
          <a:xfrm>
            <a:off x="6829425" y="4762500"/>
            <a:ext cx="40347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Aprimoramento da Plataforma Digital</a:t>
            </a:r>
            <a:endParaRPr lang="en-US" sz="1350" dirty="0"/>
          </a:p>
        </p:txBody>
      </p:sp>
      <p:sp>
        <p:nvSpPr>
          <p:cNvPr id="35" name="Text 17"/>
          <p:cNvSpPr/>
          <p:nvPr/>
        </p:nvSpPr>
        <p:spPr>
          <a:xfrm>
            <a:off x="11134725" y="4762500"/>
            <a:ext cx="4457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4AF3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30%</a:t>
            </a:r>
            <a:endParaRPr lang="en-US" sz="1350" dirty="0"/>
          </a:p>
        </p:txBody>
      </p:sp>
      <p:sp>
        <p:nvSpPr>
          <p:cNvPr id="36" name="Text 18"/>
          <p:cNvSpPr/>
          <p:nvPr/>
        </p:nvSpPr>
        <p:spPr>
          <a:xfrm>
            <a:off x="6477000" y="5334000"/>
            <a:ext cx="50292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Desenvolvimento contínuo do software SaaS, incluindo novas funcionalidades, melhorias na experiência do usuário e integração com outras plataformas relevantes do setor.</a:t>
            </a:r>
            <a:endParaRPr lang="en-US" sz="1050" dirty="0"/>
          </a:p>
        </p:txBody>
      </p:sp>
      <p:sp>
        <p:nvSpPr>
          <p:cNvPr id="37" name="Text 19"/>
          <p:cNvSpPr/>
          <p:nvPr/>
        </p:nvSpPr>
        <p:spPr>
          <a:xfrm>
            <a:off x="457200" y="6381750"/>
            <a:ext cx="857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ADEGA 101</a:t>
            </a:r>
            <a:endParaRPr lang="en-US" sz="1050" dirty="0"/>
          </a:p>
        </p:txBody>
      </p:sp>
      <p:sp>
        <p:nvSpPr>
          <p:cNvPr id="38" name="Text 20"/>
          <p:cNvSpPr/>
          <p:nvPr/>
        </p:nvSpPr>
        <p:spPr>
          <a:xfrm>
            <a:off x="11525250" y="6381750"/>
            <a:ext cx="2514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5/6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3606701" cy="2857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04950"/>
            <a:ext cx="257175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1336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7051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2766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2501" y="1181100"/>
            <a:ext cx="3606850" cy="2857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1101" y="1504950"/>
            <a:ext cx="34290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101" y="21336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101" y="27051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101" y="30480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7950" y="1181100"/>
            <a:ext cx="3606701" cy="2857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6550" y="1504950"/>
            <a:ext cx="428625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550" y="21336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550" y="27051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550" y="30480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343400"/>
            <a:ext cx="11277600" cy="1714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7800" y="4572000"/>
            <a:ext cx="2438400" cy="12573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20200" y="476250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0200" y="5057775"/>
            <a:ext cx="104775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0200" y="5286375"/>
            <a:ext cx="1143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20200" y="5514975"/>
            <a:ext cx="1143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8B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 Que Investir Agora?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1095375" y="1409700"/>
            <a:ext cx="273992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Inovação no Nicho de Hospitalidade Premium</a:t>
            </a:r>
            <a:endParaRPr lang="en-US" sz="1500" dirty="0"/>
          </a:p>
        </p:txBody>
      </p:sp>
      <p:sp>
        <p:nvSpPr>
          <p:cNvPr id="27" name="Text 2"/>
          <p:cNvSpPr/>
          <p:nvPr/>
        </p:nvSpPr>
        <p:spPr>
          <a:xfrm>
            <a:off x="914400" y="2095500"/>
            <a:ext cx="2920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Preenche lacuna no mercado de aluguel por temporada</a:t>
            </a:r>
            <a:endParaRPr lang="en-US" sz="1200" dirty="0"/>
          </a:p>
        </p:txBody>
      </p:sp>
      <p:sp>
        <p:nvSpPr>
          <p:cNvPr id="28" name="Text 3"/>
          <p:cNvSpPr/>
          <p:nvPr/>
        </p:nvSpPr>
        <p:spPr>
          <a:xfrm>
            <a:off x="914400" y="2667000"/>
            <a:ext cx="2920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Oferece experiência premium automatizada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914400" y="3238500"/>
            <a:ext cx="2920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Tecnologia de autoatendimento com pagamento via QR Code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5016401" y="1409700"/>
            <a:ext cx="26543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Modelo de Negócio de Alta Margem</a:t>
            </a:r>
            <a:endParaRPr lang="en-US" sz="1500" dirty="0"/>
          </a:p>
        </p:txBody>
      </p:sp>
      <p:sp>
        <p:nvSpPr>
          <p:cNvPr id="31" name="Text 6"/>
          <p:cNvSpPr/>
          <p:nvPr/>
        </p:nvSpPr>
        <p:spPr>
          <a:xfrm>
            <a:off x="4749701" y="2095500"/>
            <a:ext cx="292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Fluxo de caixa triplo (hardware, SaaS e transações)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4749701" y="2667000"/>
            <a:ext cx="2480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Receita previsível e atrativa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4749701" y="3009900"/>
            <a:ext cx="292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Retorno robusto sobre o investimento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8937575" y="1409700"/>
            <a:ext cx="2568476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com Visão e Execução</a:t>
            </a:r>
            <a:endParaRPr lang="en-US" sz="1500" dirty="0"/>
          </a:p>
        </p:txBody>
      </p:sp>
      <p:sp>
        <p:nvSpPr>
          <p:cNvPr id="35" name="Text 10"/>
          <p:cNvSpPr/>
          <p:nvPr/>
        </p:nvSpPr>
        <p:spPr>
          <a:xfrm>
            <a:off x="8585150" y="2095500"/>
            <a:ext cx="2920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Expertise e comprometimento para transformar a visão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8585150" y="2667000"/>
            <a:ext cx="3177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Plano claro para escalar a produção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8585150" y="3009900"/>
            <a:ext cx="2920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Expansão da base de anfitriões e aprimoramento da plataforma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685800" y="4781550"/>
            <a:ext cx="97840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Adega 101: O futuro da experiência em hospedagens</a:t>
            </a:r>
            <a:endParaRPr lang="en-US" sz="1800" dirty="0"/>
          </a:p>
        </p:txBody>
      </p:sp>
      <p:sp>
        <p:nvSpPr>
          <p:cNvPr id="39" name="Text 14"/>
          <p:cNvSpPr/>
          <p:nvPr/>
        </p:nvSpPr>
        <p:spPr>
          <a:xfrm>
            <a:off x="685800" y="5162550"/>
            <a:ext cx="8153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Junte-se a nós na revolução da hospitalidade por temporada. Invista na Adega 101 e acompanhe o crescimento do nosso triplo fluxo de caixa.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9467850" y="4724400"/>
            <a:ext cx="2560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Informações de Contato</a:t>
            </a:r>
            <a:endParaRPr lang="en-US" sz="1200" dirty="0"/>
          </a:p>
        </p:txBody>
      </p:sp>
      <p:sp>
        <p:nvSpPr>
          <p:cNvPr id="41" name="Text 16"/>
          <p:cNvSpPr/>
          <p:nvPr/>
        </p:nvSpPr>
        <p:spPr>
          <a:xfrm>
            <a:off x="9401175" y="5029200"/>
            <a:ext cx="2133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Leonardo Barros</a:t>
            </a:r>
            <a:endParaRPr lang="en-US" sz="1050" dirty="0"/>
          </a:p>
        </p:txBody>
      </p:sp>
      <p:sp>
        <p:nvSpPr>
          <p:cNvPr id="42" name="Text 17"/>
          <p:cNvSpPr/>
          <p:nvPr/>
        </p:nvSpPr>
        <p:spPr>
          <a:xfrm>
            <a:off x="9410700" y="5257800"/>
            <a:ext cx="2133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" pitchFamily="34" charset="0"/>
              </a:rPr>
              <a:t>contato@adega101.com.br</a:t>
            </a:r>
            <a:endParaRPr lang="en-US" sz="1050" dirty="0"/>
          </a:p>
        </p:txBody>
      </p:sp>
      <p:sp>
        <p:nvSpPr>
          <p:cNvPr id="43" name="Text 18"/>
          <p:cNvSpPr/>
          <p:nvPr/>
        </p:nvSpPr>
        <p:spPr>
          <a:xfrm>
            <a:off x="9410700" y="5486400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+55 (53) 99997-0102]</a:t>
            </a:r>
            <a:endParaRPr lang="en-US" sz="1050" dirty="0"/>
          </a:p>
        </p:txBody>
      </p:sp>
      <p:sp>
        <p:nvSpPr>
          <p:cNvPr id="44" name="Text 19"/>
          <p:cNvSpPr/>
          <p:nvPr/>
        </p:nvSpPr>
        <p:spPr>
          <a:xfrm>
            <a:off x="457200" y="6210300"/>
            <a:ext cx="857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ADEGA 101</a:t>
            </a:r>
            <a:endParaRPr lang="en-US" sz="1050" dirty="0"/>
          </a:p>
        </p:txBody>
      </p:sp>
      <p:sp>
        <p:nvSpPr>
          <p:cNvPr id="45" name="Text 20"/>
          <p:cNvSpPr/>
          <p:nvPr/>
        </p:nvSpPr>
        <p:spPr>
          <a:xfrm>
            <a:off x="11515725" y="6210300"/>
            <a:ext cx="2628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6/6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645</Words>
  <Application>Microsoft Macintosh PowerPoint</Application>
  <PresentationFormat>Widescreen</PresentationFormat>
  <Paragraphs>109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Montserrat</vt:lpstr>
      <vt:lpstr>Playfair Display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Leonardo Barros</cp:lastModifiedBy>
  <cp:revision>3</cp:revision>
  <dcterms:created xsi:type="dcterms:W3CDTF">2025-10-22T06:01:47Z</dcterms:created>
  <dcterms:modified xsi:type="dcterms:W3CDTF">2025-10-22T06:34:12Z</dcterms:modified>
</cp:coreProperties>
</file>